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85" r:id="rId9"/>
    <p:sldId id="286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94" r:id="rId28"/>
    <p:sldId id="395" r:id="rId29"/>
    <p:sldId id="284" r:id="rId30"/>
    <p:sldId id="287" r:id="rId31"/>
    <p:sldId id="288" r:id="rId32"/>
    <p:sldId id="289" r:id="rId33"/>
    <p:sldId id="290" r:id="rId34"/>
    <p:sldId id="292" r:id="rId35"/>
    <p:sldId id="293" r:id="rId36"/>
    <p:sldId id="294" r:id="rId37"/>
    <p:sldId id="295" r:id="rId38"/>
    <p:sldId id="296" r:id="rId39"/>
    <p:sldId id="302" r:id="rId4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85"/>
            <p14:sldId id="286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394"/>
            <p14:sldId id="395"/>
            <p14:sldId id="284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6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BBE828-6D70-4F0D-9DD0-E666E70807B9}" v="1" dt="2021-02-02T13:04:18.1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>
      <p:cViewPr varScale="1">
        <p:scale>
          <a:sx n="108" d="100"/>
          <a:sy n="108" d="100"/>
        </p:scale>
        <p:origin x="600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140F0F78-7E10-4230-A6A4-83C983F3794B}"/>
    <pc:docChg chg="custSel addSld delSld modSld modSection">
      <pc:chgData name="Anatoliy Kigel" userId="7432c6c4687b0a9c" providerId="LiveId" clId="{140F0F78-7E10-4230-A6A4-83C983F3794B}" dt="2021-01-31T03:57:48.156" v="43" actId="2696"/>
      <pc:docMkLst>
        <pc:docMk/>
      </pc:docMkLst>
      <pc:sldChg chg="modSp mod">
        <pc:chgData name="Anatoliy Kigel" userId="7432c6c4687b0a9c" providerId="LiveId" clId="{140F0F78-7E10-4230-A6A4-83C983F3794B}" dt="2021-01-29T17:45:33.358" v="7" actId="20577"/>
        <pc:sldMkLst>
          <pc:docMk/>
          <pc:sldMk cId="3928218066" sldId="260"/>
        </pc:sldMkLst>
        <pc:spChg chg="mod">
          <ac:chgData name="Anatoliy Kigel" userId="7432c6c4687b0a9c" providerId="LiveId" clId="{140F0F78-7E10-4230-A6A4-83C983F3794B}" dt="2021-01-29T17:45:25.551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140F0F78-7E10-4230-A6A4-83C983F3794B}" dt="2021-01-29T17:45:33.358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1.556" v="29" actId="404"/>
        <pc:sldMkLst>
          <pc:docMk/>
          <pc:sldMk cId="3747979264" sldId="269"/>
        </pc:sldMkLst>
        <pc:spChg chg="mod">
          <ac:chgData name="Anatoliy Kigel" userId="7432c6c4687b0a9c" providerId="LiveId" clId="{140F0F78-7E10-4230-A6A4-83C983F3794B}" dt="2021-01-31T03:57:21.556" v="29" actId="404"/>
          <ac:spMkLst>
            <pc:docMk/>
            <pc:sldMk cId="3747979264" sldId="269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5.786" v="32" actId="20577"/>
        <pc:sldMkLst>
          <pc:docMk/>
          <pc:sldMk cId="3816190750" sldId="275"/>
        </pc:sldMkLst>
        <pc:spChg chg="mod">
          <ac:chgData name="Anatoliy Kigel" userId="7432c6c4687b0a9c" providerId="LiveId" clId="{140F0F78-7E10-4230-A6A4-83C983F3794B}" dt="2021-01-31T03:57:25.786" v="32" actId="20577"/>
          <ac:spMkLst>
            <pc:docMk/>
            <pc:sldMk cId="3816190750" sldId="275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37.413" v="42" actId="20577"/>
        <pc:sldMkLst>
          <pc:docMk/>
          <pc:sldMk cId="3089917501" sldId="284"/>
        </pc:sldMkLst>
        <pc:spChg chg="mod">
          <ac:chgData name="Anatoliy Kigel" userId="7432c6c4687b0a9c" providerId="LiveId" clId="{140F0F78-7E10-4230-A6A4-83C983F3794B}" dt="2021-01-31T03:57:37.413" v="42" actId="20577"/>
          <ac:spMkLst>
            <pc:docMk/>
            <pc:sldMk cId="3089917501" sldId="284"/>
            <ac:spMk id="5" creationId="{00000000-0000-0000-0000-000000000000}"/>
          </ac:spMkLst>
        </pc:spChg>
      </pc:sldChg>
      <pc:sldChg chg="del">
        <pc:chgData name="Anatoliy Kigel" userId="7432c6c4687b0a9c" providerId="LiveId" clId="{140F0F78-7E10-4230-A6A4-83C983F3794B}" dt="2021-01-31T03:57:48.156" v="43" actId="2696"/>
        <pc:sldMkLst>
          <pc:docMk/>
          <pc:sldMk cId="8605600" sldId="291"/>
        </pc:sldMkLst>
      </pc:sldChg>
      <pc:sldChg chg="del">
        <pc:chgData name="Anatoliy Kigel" userId="7432c6c4687b0a9c" providerId="LiveId" clId="{140F0F78-7E10-4230-A6A4-83C983F3794B}" dt="2021-01-29T17:45:55.036" v="17" actId="47"/>
        <pc:sldMkLst>
          <pc:docMk/>
          <pc:sldMk cId="3795132776" sldId="301"/>
        </pc:sldMkLst>
      </pc:sldChg>
      <pc:sldChg chg="addSp delSp modSp add mod">
        <pc:chgData name="Anatoliy Kigel" userId="7432c6c4687b0a9c" providerId="LiveId" clId="{140F0F78-7E10-4230-A6A4-83C983F3794B}" dt="2021-01-29T17:45:53.540" v="16" actId="1035"/>
        <pc:sldMkLst>
          <pc:docMk/>
          <pc:sldMk cId="599313642" sldId="302"/>
        </pc:sldMkLst>
        <pc:spChg chg="add mod">
          <ac:chgData name="Anatoliy Kigel" userId="7432c6c4687b0a9c" providerId="LiveId" clId="{140F0F78-7E10-4230-A6A4-83C983F3794B}" dt="2021-01-29T17:45:53.540" v="16" actId="1035"/>
          <ac:spMkLst>
            <pc:docMk/>
            <pc:sldMk cId="599313642" sldId="302"/>
            <ac:spMk id="9" creationId="{EFAA4FC1-39B0-41F2-8E6F-4C8C1D25F20A}"/>
          </ac:spMkLst>
        </pc:spChg>
        <pc:spChg chg="del">
          <ac:chgData name="Anatoliy Kigel" userId="7432c6c4687b0a9c" providerId="LiveId" clId="{140F0F78-7E10-4230-A6A4-83C983F3794B}" dt="2021-01-29T17:45:51.261" v="9" actId="478"/>
          <ac:spMkLst>
            <pc:docMk/>
            <pc:sldMk cId="599313642" sldId="302"/>
            <ac:spMk id="11" creationId="{00000000-0000-0000-0000-000000000000}"/>
          </ac:spMkLst>
        </pc:spChg>
      </pc:sldChg>
      <pc:sldChg chg="modSp add mod">
        <pc:chgData name="Anatoliy Kigel" userId="7432c6c4687b0a9c" providerId="LiveId" clId="{140F0F78-7E10-4230-A6A4-83C983F3794B}" dt="2021-01-31T03:57:30.311" v="33" actId="20577"/>
        <pc:sldMkLst>
          <pc:docMk/>
          <pc:sldMk cId="1199415110" sldId="394"/>
        </pc:sldMkLst>
        <pc:spChg chg="mod">
          <ac:chgData name="Anatoliy Kigel" userId="7432c6c4687b0a9c" providerId="LiveId" clId="{140F0F78-7E10-4230-A6A4-83C983F3794B}" dt="2021-01-31T03:57:30.311" v="33" actId="20577"/>
          <ac:spMkLst>
            <pc:docMk/>
            <pc:sldMk cId="1199415110" sldId="394"/>
            <ac:spMk id="5" creationId="{00000000-0000-0000-0000-000000000000}"/>
          </ac:spMkLst>
        </pc:spChg>
      </pc:sldChg>
      <pc:sldChg chg="add">
        <pc:chgData name="Anatoliy Kigel" userId="7432c6c4687b0a9c" providerId="LiveId" clId="{140F0F78-7E10-4230-A6A4-83C983F3794B}" dt="2021-01-31T03:57:02.438" v="18"/>
        <pc:sldMkLst>
          <pc:docMk/>
          <pc:sldMk cId="2992149249" sldId="395"/>
        </pc:sldMkLst>
      </pc:sldChg>
    </pc:docChg>
  </pc:docChgLst>
  <pc:docChgLst>
    <pc:chgData name="Anatoliy Kigel" userId="7432c6c4687b0a9c" providerId="LiveId" clId="{2DBBE828-6D70-4F0D-9DD0-E666E70807B9}"/>
    <pc:docChg chg="addSld delSld modSld modSection">
      <pc:chgData name="Anatoliy Kigel" userId="7432c6c4687b0a9c" providerId="LiveId" clId="{2DBBE828-6D70-4F0D-9DD0-E666E70807B9}" dt="2021-02-02T13:04:18.196" v="1"/>
      <pc:docMkLst>
        <pc:docMk/>
      </pc:docMkLst>
      <pc:sldChg chg="add">
        <pc:chgData name="Anatoliy Kigel" userId="7432c6c4687b0a9c" providerId="LiveId" clId="{2DBBE828-6D70-4F0D-9DD0-E666E70807B9}" dt="2021-02-02T13:04:18.196" v="1"/>
        <pc:sldMkLst>
          <pc:docMk/>
          <pc:sldMk cId="86787160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10247663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226791743" sldId="286"/>
        </pc:sldMkLst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3162015940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02.02.2021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482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align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2074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4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7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ritwickdey.LiveServ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romopult.ru/video/kak-vstroit-pleer-youtube-na-sajt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youtu.be/4jYYHaTwWvY?t=405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ana.org/number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Начало веб-разработки и программирования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1556792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3591584" y="2480997"/>
              <a:ext cx="2222277" cy="543272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2235123" y="334397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55196" y="4820959"/>
            <a:ext cx="9394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от клиентов, обычно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87836" y="67274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План нашего курса</a:t>
            </a:r>
          </a:p>
        </p:txBody>
      </p:sp>
      <p:pic>
        <p:nvPicPr>
          <p:cNvPr id="12" name="Picture 6" descr="https://lh3.ggpht.com/O0aW5qsyCkR2i7Bu-jUU1b5BWA_NygJ6ui4MgaAvL7gfqvVWqkOBscDaq4pn-vkwByUx=w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709678" y="1314203"/>
            <a:ext cx="917045" cy="917045"/>
          </a:xfrm>
          <a:prstGeom prst="rect">
            <a:avLst/>
          </a:prstGeom>
          <a:noFill/>
        </p:spPr>
      </p:pic>
      <p:pic>
        <p:nvPicPr>
          <p:cNvPr id="14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44" y="1103431"/>
            <a:ext cx="1701174" cy="12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" y="2900996"/>
            <a:ext cx="1276669" cy="8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1932535" y="3055278"/>
            <a:ext cx="1615526" cy="1931420"/>
          </a:xfrm>
          <a:prstGeom prst="rect">
            <a:avLst/>
          </a:prstGeom>
          <a:noFill/>
        </p:spPr>
      </p:pic>
      <p:pic>
        <p:nvPicPr>
          <p:cNvPr id="17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345597" y="1103431"/>
            <a:ext cx="1196877" cy="1338591"/>
          </a:xfrm>
          <a:prstGeom prst="rect">
            <a:avLst/>
          </a:prstGeom>
          <a:noFill/>
        </p:spPr>
      </p:pic>
      <p:pic>
        <p:nvPicPr>
          <p:cNvPr id="22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849194"/>
            <a:ext cx="2272018" cy="166292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264" y="2733557"/>
            <a:ext cx="1343515" cy="1343515"/>
          </a:xfrm>
          <a:prstGeom prst="rect">
            <a:avLst/>
          </a:prstGeom>
          <a:noFill/>
        </p:spPr>
      </p:pic>
      <p:pic>
        <p:nvPicPr>
          <p:cNvPr id="25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16" y="3240430"/>
            <a:ext cx="1578273" cy="15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61752" y="2576085"/>
            <a:ext cx="2328745" cy="1164375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2006" y="1246639"/>
            <a:ext cx="1421114" cy="10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Visual Studio Code — Википеди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6" y="4634116"/>
            <a:ext cx="1479125" cy="14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4609120"/>
            <a:ext cx="1905005" cy="172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a/a0/Firefox_logo%2C_2019.svg/1200px-Firefox_logo%2C_2019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6" y="921268"/>
            <a:ext cx="1709417" cy="16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ru/thumb/9/98/Microsoft_Edge_logo_%282019%29.svg/1200px-Microsoft_Edge_logo_%282019%29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79" y="5350332"/>
            <a:ext cx="1170726" cy="11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4766968" y="2497224"/>
            <a:ext cx="1766961" cy="172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8088" y="5161866"/>
            <a:ext cx="1359192" cy="1359192"/>
          </a:xfrm>
          <a:prstGeom prst="rect">
            <a:avLst/>
          </a:prstGeom>
        </p:spPr>
      </p:pic>
      <p:pic>
        <p:nvPicPr>
          <p:cNvPr id="4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37" y="4221088"/>
            <a:ext cx="1692623" cy="1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1" y="4020988"/>
            <a:ext cx="2047006" cy="20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98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008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0" y="0"/>
            <a:ext cx="12192000" cy="1119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b="1" dirty="0"/>
              <a:t>Браузер / </a:t>
            </a:r>
            <a:r>
              <a:rPr lang="en-US" sz="4400" b="1" dirty="0"/>
              <a:t>HTTP</a:t>
            </a:r>
            <a:r>
              <a:rPr lang="ru-RU" sz="4400" b="1" dirty="0"/>
              <a:t>(</a:t>
            </a:r>
            <a:r>
              <a:rPr lang="en-US" sz="4400" b="1" dirty="0"/>
              <a:t>S)</a:t>
            </a:r>
            <a:r>
              <a:rPr lang="ru-RU" sz="4400" b="1" dirty="0"/>
              <a:t> / </a:t>
            </a:r>
            <a:r>
              <a:rPr lang="uk-UA" sz="4400" b="1" dirty="0"/>
              <a:t>В</a:t>
            </a:r>
            <a:r>
              <a:rPr lang="ru-RU" sz="4400" b="1" dirty="0"/>
              <a:t>еб-сервер</a:t>
            </a:r>
            <a:endParaRPr lang="ru-RU"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4697849"/>
            <a:ext cx="10225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HTTP-запросы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HTTP-ответы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как правило, вместе с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HTML-страницей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изображением, или другими данными.  В основе работы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протокол протокола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 Text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uk-U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679575" y="1263983"/>
            <a:ext cx="8496943" cy="2702488"/>
            <a:chOff x="323529" y="1556792"/>
            <a:chExt cx="8496943" cy="2702488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843808" y="2636912"/>
              <a:ext cx="4104456" cy="360040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948264" y="1556792"/>
              <a:ext cx="481950" cy="824880"/>
            </a:xfrm>
            <a:prstGeom prst="rect">
              <a:avLst/>
            </a:prstGeom>
            <a:noFill/>
          </p:spPr>
        </p:pic>
        <p:pic>
          <p:nvPicPr>
            <p:cNvPr id="1028" name="Picture 4" descr="https://i.iinfo.cz/images/420/http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486" y="1676686"/>
              <a:ext cx="1482291" cy="83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Ð ÐµÐ·ÑÐ»ÑÑÐ°Ñ Ð¿Ð¾ÑÑÐºÑ Ð·Ð¾Ð±ÑÐ°Ð¶ÐµÐ½Ñ Ð·Ð° Ð·Ð°Ð¿Ð¸ÑÐ¾Ð¼ &quot;html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768" y="3140968"/>
              <a:ext cx="1118312" cy="111831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142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09329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1055440" y="623590"/>
            <a:ext cx="102251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/>
              <a:t>HTTP(S) </a:t>
            </a:r>
            <a:r>
              <a:rPr lang="en-US" sz="3200" dirty="0"/>
              <a:t>– </a:t>
            </a:r>
            <a:r>
              <a:rPr lang="ru-RU" sz="3200" dirty="0"/>
              <a:t>правила по которым «общаются» </a:t>
            </a:r>
            <a:br>
              <a:rPr lang="en-US" sz="3200" dirty="0"/>
            </a:br>
            <a:r>
              <a:rPr lang="ru-RU" sz="3200" b="1" dirty="0"/>
              <a:t>браузер</a:t>
            </a:r>
            <a:r>
              <a:rPr lang="ru-RU" sz="3200" dirty="0"/>
              <a:t> и </a:t>
            </a:r>
            <a:r>
              <a:rPr lang="ru-RU" sz="3200" b="1" dirty="0"/>
              <a:t>веб-сервер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488" y="2495801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1. </a:t>
            </a:r>
            <a:r>
              <a:rPr lang="ru-RU" sz="3200" dirty="0"/>
              <a:t>Браузер отправляет </a:t>
            </a:r>
            <a:r>
              <a:rPr lang="en-US" sz="3200" b="1" dirty="0"/>
              <a:t>HTTP-</a:t>
            </a:r>
            <a:r>
              <a:rPr lang="ru-RU" sz="3200" b="1" dirty="0"/>
              <a:t>запрос </a:t>
            </a:r>
            <a:r>
              <a:rPr lang="ru-RU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ru-RU" sz="32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7488" y="3490846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. </a:t>
            </a:r>
            <a:r>
              <a:rPr lang="ru-RU" sz="3200" dirty="0"/>
              <a:t>Веб-сервер возвращает </a:t>
            </a:r>
            <a:r>
              <a:rPr lang="en-US" sz="3200" b="1" dirty="0"/>
              <a:t>HTTP-</a:t>
            </a:r>
            <a:r>
              <a:rPr lang="ru-RU" sz="3200" b="1" dirty="0"/>
              <a:t>ответ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sz="3200" dirty="0"/>
              <a:t>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488" y="4440014"/>
            <a:ext cx="97930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3. </a:t>
            </a:r>
            <a:r>
              <a:rPr lang="ru-RU" sz="3200" dirty="0"/>
              <a:t>Веб-сервер вместе с </a:t>
            </a:r>
            <a:r>
              <a:rPr lang="en-US" sz="3200" b="1" dirty="0"/>
              <a:t>HTTP-</a:t>
            </a:r>
            <a:r>
              <a:rPr lang="ru-RU" sz="3200" b="1" dirty="0"/>
              <a:t>ответом </a:t>
            </a:r>
            <a:r>
              <a:rPr lang="ru-RU" sz="3200" dirty="0"/>
              <a:t>передаёт запрашиваемую веб-страницу</a:t>
            </a:r>
            <a:r>
              <a:rPr lang="en-US" sz="3200" dirty="0"/>
              <a:t> (</a:t>
            </a:r>
            <a:r>
              <a:rPr lang="ru-RU" sz="3200" dirty="0"/>
              <a:t>или другой файл</a:t>
            </a:r>
            <a:r>
              <a:rPr lang="en-US" sz="3200" dirty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84252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1. </a:t>
            </a:r>
            <a:r>
              <a:rPr lang="ru-RU" sz="7200" b="1" dirty="0"/>
              <a:t>Зачем нужен</a:t>
            </a:r>
            <a:r>
              <a:rPr lang="en-US" sz="7200" b="1" dirty="0"/>
              <a:t> HTML?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43711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/>
              <a:t>Visual Studio Code </a:t>
            </a:r>
            <a:r>
              <a:rPr lang="ru-RU" sz="2200" dirty="0"/>
              <a:t>один 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Первым делом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69389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2. HTML</a:t>
            </a:r>
            <a:r>
              <a:rPr lang="ru-RU" sz="8000" b="1" dirty="0"/>
              <a:t>-документ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/>
              <a:t>непарными</a:t>
            </a:r>
            <a:r>
              <a:rPr lang="ru-RU" sz="3200" dirty="0"/>
              <a:t>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HTML</a:t>
            </a:r>
            <a:r>
              <a:rPr lang="ru-RU" sz="3600" b="1" dirty="0"/>
              <a:t>-документ</a:t>
            </a:r>
            <a:r>
              <a:rPr lang="en-US" sz="3600" b="1" dirty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8408"/>
          <a:stretch/>
        </p:blipFill>
        <p:spPr>
          <a:xfrm>
            <a:off x="1703512" y="1419808"/>
            <a:ext cx="9289032" cy="4248472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Древовидная</a:t>
            </a:r>
            <a:r>
              <a:rPr lang="en-US" sz="3600" b="1" dirty="0"/>
              <a:t> </a:t>
            </a:r>
            <a:r>
              <a:rPr lang="ru-RU" sz="3600" b="1" dirty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/>
              <a:t>Заголовки, параграф</a:t>
            </a:r>
            <a:r>
              <a:rPr lang="ru-RU" sz="5400" b="1" dirty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&lt;h1&gt;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&lt;h6&gt;, &lt;div&gt;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&lt;span&gt;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40466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https://webref.ru/html/img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3058" y="45358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592" y="3933056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/>
              <a:t>&lt;a&gt;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/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https://webref.ru/html/a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3. </a:t>
            </a:r>
            <a:r>
              <a:rPr lang="ru-RU" sz="7200" b="1" dirty="0"/>
              <a:t>Локальный веб-сервер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199415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3776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Live Server</a:t>
            </a:r>
            <a:endParaRPr lang="uk-UA" sz="4800" b="1" dirty="0"/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4371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Live Server – </a:t>
            </a:r>
            <a:r>
              <a:rPr lang="ru-RU" sz="2400" dirty="0"/>
              <a:t>расширение</a:t>
            </a:r>
            <a:r>
              <a:rPr lang="uk-UA" sz="2400" dirty="0"/>
              <a:t> к </a:t>
            </a:r>
            <a:r>
              <a:rPr lang="en-US" sz="2400" b="1" dirty="0"/>
              <a:t>Visual Studio Code </a:t>
            </a:r>
            <a:r>
              <a:rPr lang="ru-RU" sz="2400" dirty="0"/>
              <a:t>позволяющая </a:t>
            </a:r>
            <a:br>
              <a:rPr lang="en-US" sz="2400" dirty="0"/>
            </a:br>
            <a:r>
              <a:rPr lang="ru-RU" sz="2400" dirty="0"/>
              <a:t>запускать локальный</a:t>
            </a:r>
            <a:r>
              <a:rPr lang="ru-RU" sz="2400" b="1" dirty="0"/>
              <a:t> веб-сервер</a:t>
            </a:r>
            <a:r>
              <a:rPr lang="ru-RU" sz="2400" dirty="0"/>
              <a:t> с целью отладки и тестирования</a:t>
            </a:r>
            <a:endParaRPr lang="uk-UA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661248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hlinkClick r:id="rId3"/>
              </a:rPr>
              <a:t>https://marketplace.visualstudio.com/items?itemName=ritwickdey.LiveServer</a:t>
            </a:r>
            <a:endParaRPr lang="ru-RU" sz="2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b="65395"/>
          <a:stretch/>
        </p:blipFill>
        <p:spPr>
          <a:xfrm>
            <a:off x="0" y="1803417"/>
            <a:ext cx="12201996" cy="2057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149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Хостинг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web36</a:t>
            </a:r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 dirty="0">
                <a:solidFill>
                  <a:srgbClr val="0070C0"/>
                </a:solidFill>
                <a:latin typeface="+mj-lt"/>
              </a:rPr>
              <a:t>club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WEB36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2206302" y="1892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Будет полезным…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/>
              <a:t>Крупный фотобанк с </a:t>
            </a:r>
            <a:r>
              <a:rPr lang="ru-RU" sz="3200" b="1" i="1" dirty="0"/>
              <a:t>бесплатными</a:t>
            </a:r>
            <a:r>
              <a:rPr lang="ru-RU" sz="3200" i="1" dirty="0"/>
              <a:t> фотографиями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Фотобанк</a:t>
            </a:r>
            <a:r>
              <a:rPr lang="en-US" sz="4800" b="1" dirty="0"/>
              <a:t>  </a:t>
            </a:r>
            <a:r>
              <a:rPr lang="en-US" sz="4800" b="1" dirty="0" err="1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0" y="59449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https://webref.ru/html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9038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Справочник по </a:t>
            </a:r>
            <a:r>
              <a:rPr lang="en-US" sz="36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929866"/>
            <a:ext cx="7952791" cy="48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Домашнее задание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Lorem ipsum </a:t>
            </a:r>
            <a:r>
              <a:rPr lang="en-US" sz="2400" dirty="0"/>
              <a:t>–</a:t>
            </a:r>
            <a:r>
              <a:rPr lang="uk-UA" sz="2400" dirty="0"/>
              <a:t> генератор </a:t>
            </a:r>
            <a:r>
              <a:rPr lang="ru-RU" sz="2400" dirty="0"/>
              <a:t>текста</a:t>
            </a:r>
            <a:r>
              <a:rPr lang="uk-UA" sz="2400" dirty="0"/>
              <a:t> вам </a:t>
            </a:r>
            <a:r>
              <a:rPr lang="ru-RU" sz="2400" dirty="0"/>
              <a:t>поможет</a:t>
            </a:r>
            <a:r>
              <a:rPr lang="uk-UA" sz="2400" dirty="0"/>
              <a:t>. </a:t>
            </a:r>
            <a:r>
              <a:rPr lang="en-US" sz="2400" dirty="0"/>
              <a:t> </a:t>
            </a:r>
            <a:r>
              <a:rPr lang="uk-UA" sz="2400" dirty="0"/>
              <a:t>Команда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/>
              <a:t> </a:t>
            </a:r>
            <a:r>
              <a:rPr lang="uk-UA" sz="2400" dirty="0"/>
              <a:t>в </a:t>
            </a:r>
            <a:r>
              <a:rPr lang="en-US" sz="2400" b="1" dirty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Создайте</a:t>
            </a:r>
            <a:r>
              <a:rPr lang="uk-UA" sz="2400" dirty="0"/>
              <a:t> </a:t>
            </a:r>
            <a:r>
              <a:rPr lang="en-US" sz="2400" b="1" dirty="0"/>
              <a:t>HTML</a:t>
            </a:r>
            <a:r>
              <a:rPr lang="uk-UA" sz="2400" b="1" dirty="0"/>
              <a:t>-документ</a:t>
            </a:r>
            <a:r>
              <a:rPr lang="uk-UA" sz="2400" dirty="0"/>
              <a:t>, и </a:t>
            </a:r>
            <a:r>
              <a:rPr lang="ru-RU" sz="2400" dirty="0"/>
              <a:t>под</a:t>
            </a:r>
            <a:r>
              <a:rPr lang="uk-UA" sz="2400" dirty="0"/>
              <a:t> </a:t>
            </a:r>
            <a:r>
              <a:rPr lang="ru-RU" sz="2400" dirty="0"/>
              <a:t>именем</a:t>
            </a:r>
            <a:r>
              <a:rPr lang="uk-UA" sz="2400" dirty="0"/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Как встроить </a:t>
            </a:r>
            <a:r>
              <a:rPr lang="en-US" sz="2400" b="1" dirty="0" err="1"/>
              <a:t>youtube</a:t>
            </a:r>
            <a:r>
              <a:rPr lang="uk-UA" sz="2400" dirty="0"/>
              <a:t>-</a:t>
            </a:r>
            <a:r>
              <a:rPr lang="uk-UA" sz="2400" dirty="0" err="1"/>
              <a:t>плеер</a:t>
            </a:r>
            <a:r>
              <a:rPr lang="uk-UA" sz="2400" dirty="0"/>
              <a:t> на свою </a:t>
            </a:r>
            <a:r>
              <a:rPr lang="ru-RU" sz="2400" dirty="0"/>
              <a:t>страницу</a:t>
            </a:r>
            <a:r>
              <a:rPr lang="uk-UA" sz="2400" dirty="0"/>
              <a:t>: </a:t>
            </a:r>
            <a:r>
              <a:rPr lang="en-US" sz="2000" b="1" dirty="0">
                <a:hlinkClick r:id="rId3"/>
              </a:rPr>
              <a:t>https://blog.promopult.ru/video/kak-vstroit-pleer-youtube-na-sajt.html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332657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HTML – </a:t>
            </a:r>
            <a:r>
              <a:rPr lang="ru-RU" sz="4400" b="1" dirty="0"/>
              <a:t>язык разметки</a:t>
            </a:r>
            <a:endParaRPr lang="ru-RU" sz="4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24192" y="1844824"/>
            <a:ext cx="35210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100" dirty="0"/>
              <a:t> в обучении, поэтому к следующему занятию жду, что </a:t>
            </a:r>
            <a:r>
              <a:rPr lang="ru-RU" sz="2100" b="1" dirty="0">
                <a:solidFill>
                  <a:srgbClr val="00B050"/>
                </a:solidFill>
              </a:rPr>
              <a:t>посмотрите небольшой ролик о принципах языка </a:t>
            </a:r>
            <a:r>
              <a:rPr lang="en-US" sz="2100" b="1" dirty="0">
                <a:solidFill>
                  <a:srgbClr val="00B050"/>
                </a:solidFill>
              </a:rPr>
              <a:t>HTML</a:t>
            </a:r>
            <a:r>
              <a:rPr lang="ru-RU" sz="2100" b="1" dirty="0">
                <a:solidFill>
                  <a:srgbClr val="00B050"/>
                </a:solidFill>
              </a:rPr>
              <a:t>.</a:t>
            </a:r>
            <a:endParaRPr lang="uk-UA" sz="21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49375" y="53512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https://youtu.be/4jYYHaTwWvY?t=40</a:t>
            </a:r>
            <a:r>
              <a:rPr lang="uk-UA" sz="2800" b="1" dirty="0">
                <a:hlinkClick r:id="rId2"/>
              </a:rPr>
              <a:t>5</a:t>
            </a:r>
            <a:endParaRPr lang="uk-UA" sz="2800" b="1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HTML la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484784"/>
            <a:ext cx="6018483" cy="338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Не забудьте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7623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web36</a:t>
            </a:r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 dirty="0">
                <a:solidFill>
                  <a:srgbClr val="0070C0"/>
                </a:solidFill>
                <a:latin typeface="+mj-lt"/>
              </a:rPr>
              <a:t>club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WEB36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FAA4FC1-39B0-41F2-8E6F-4C8C1D25F20A}"/>
              </a:ext>
            </a:extLst>
          </p:cNvPr>
          <p:cNvSpPr/>
          <p:nvPr/>
        </p:nvSpPr>
        <p:spPr>
          <a:xfrm>
            <a:off x="0" y="404664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/>
              <a:t>Не забудьте!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59931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4000" b="1" dirty="0"/>
              <a:t>Что нам понадобиться?</a:t>
            </a:r>
            <a:endParaRPr lang="uk-UA" sz="40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/>
                <a:t>Браузер</a:t>
              </a:r>
              <a:r>
                <a:rPr lang="ru-RU" sz="4000" b="1" dirty="0">
                  <a:solidFill>
                    <a:srgbClr val="0070C0"/>
                  </a:solidFill>
                </a:rPr>
                <a:t>(ы)</a:t>
              </a: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Поехали!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15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1500" dirty="0">
                <a:latin typeface="+mj-lt"/>
                <a:ea typeface="+mj-ea"/>
                <a:cs typeface="+mj-cs"/>
              </a:rPr>
              <a:t>курс?</a:t>
            </a:r>
            <a:endParaRPr lang="uk-UA" sz="115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498286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060848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123" y="260651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124744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05112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IP-</a:t>
            </a:r>
            <a:r>
              <a:rPr lang="ru-RU" sz="2800" b="1" dirty="0"/>
              <a:t>адрес</a:t>
            </a:r>
            <a:r>
              <a:rPr lang="uk-UA" sz="2800" b="1" dirty="0"/>
              <a:t> </a:t>
            </a:r>
            <a:r>
              <a:rPr lang="ru-RU" sz="2800" dirty="0"/>
              <a:t>уникальный сетевой адрес узла в компьютерной сети</a:t>
            </a:r>
            <a:r>
              <a:rPr lang="en-US" sz="2800" dirty="0"/>
              <a:t> (</a:t>
            </a:r>
            <a:r>
              <a:rPr lang="uk-UA" sz="2800" dirty="0" err="1"/>
              <a:t>Интернете</a:t>
            </a:r>
            <a:r>
              <a:rPr lang="en-US" sz="2800" dirty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290966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Адресация в Интернете</a:t>
            </a:r>
            <a:r>
              <a:rPr lang="en-US" sz="3600" b="1" dirty="0"/>
              <a:t> / IP </a:t>
            </a:r>
            <a:r>
              <a:rPr lang="ru-RU" sz="3600" b="1" dirty="0"/>
              <a:t>адрес</a:t>
            </a:r>
            <a:endParaRPr lang="uk-UA" sz="36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2" y="3826768"/>
            <a:ext cx="10092445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/>
              <a:t>2001:0db8:11a3:09d7:1f34:8a2e:07a0:765d </a:t>
            </a:r>
            <a:r>
              <a:rPr lang="en-US" sz="3600" dirty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822883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/>
              <a:t>77.222.150.27</a:t>
            </a:r>
            <a:r>
              <a:rPr lang="en-US" sz="3600" dirty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6005236"/>
            <a:ext cx="545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4"/>
              </a:rPr>
              <a:t>http://www.iana.org/numbers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867871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2114872" y="13062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365104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365104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405460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857671" y="807095"/>
            <a:ext cx="698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(Domain Name System</a:t>
            </a:r>
            <a:r>
              <a:rPr lang="ru-RU" sz="2400" b="1" dirty="0"/>
              <a:t> – Система Доменных Имён</a:t>
            </a:r>
            <a:r>
              <a:rPr lang="en-US" sz="2400" b="1" dirty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484784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484784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2836754" y="5180999"/>
            <a:ext cx="7382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Основная задача </a:t>
            </a:r>
            <a:r>
              <a:rPr lang="en-US" sz="2400" b="1" dirty="0"/>
              <a:t>DNS </a:t>
            </a:r>
            <a:r>
              <a:rPr lang="ru-RU" sz="2400" dirty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1620159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4623</TotalTime>
  <Words>1051</Words>
  <Application>Microsoft Office PowerPoint</Application>
  <PresentationFormat>Широкий екран</PresentationFormat>
  <Paragraphs>150</Paragraphs>
  <Slides>39</Slides>
  <Notes>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39</vt:i4>
      </vt:variant>
    </vt:vector>
  </HeadingPairs>
  <TitlesOfParts>
    <vt:vector size="43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Презентація PowerPoint</vt:lpstr>
      <vt:lpstr>Что нам понадобиться?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644</cp:revision>
  <dcterms:created xsi:type="dcterms:W3CDTF">2014-11-20T09:08:59Z</dcterms:created>
  <dcterms:modified xsi:type="dcterms:W3CDTF">2021-02-02T13:04:29Z</dcterms:modified>
</cp:coreProperties>
</file>